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45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513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302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اص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747964"/>
            <a:ext cx="11379200" cy="1362075"/>
          </a:xfrm>
          <a:prstGeom prst="rect">
            <a:avLst/>
          </a:prstGeom>
        </p:spPr>
        <p:txBody>
          <a:bodyPr anchor="ctr" anchorCtr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1">
              <a:lnSpc>
                <a:spcPct val="150000"/>
              </a:lnSpc>
              <a:defRPr kumimoji="0" lang="fa-IR" sz="4400" b="1" i="0" u="none" strike="noStrike" kern="0" cap="none" spc="0" normalizeH="0" baseline="0" noProof="0" dirty="0" smtClean="0">
                <a:ln w="12700">
                  <a:solidFill>
                    <a:schemeClr val="accent5">
                      <a:lumMod val="25000"/>
                    </a:schemeClr>
                  </a:solidFill>
                  <a:prstDash val="solid"/>
                </a:ln>
                <a:solidFill>
                  <a:srgbClr val="6C6C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اصلی</a:t>
            </a:r>
            <a:endParaRPr lang="fa-IR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048000" y="4114800"/>
            <a:ext cx="6096000" cy="2743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6"/>
            <a:ext cx="598311" cy="365125"/>
          </a:xfrm>
        </p:spPr>
        <p:txBody>
          <a:bodyPr/>
          <a:lstStyle/>
          <a:p>
            <a:fld id="{A4625EF8-E91E-417B-86B5-E4B1AA34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24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فرعی+بولت+2عک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11226"/>
            <a:ext cx="12192000" cy="688975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1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fa-IR" sz="2800" b="1" baseline="0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 Outline" pitchFamily="2" charset="-78"/>
              </a:defRPr>
            </a:lvl1pPr>
          </a:lstStyle>
          <a:p>
            <a:pPr lvl="0"/>
            <a:r>
              <a:rPr lang="fa-IR" dirty="0" smtClean="0"/>
              <a:t>عنوان اصلی</a:t>
            </a:r>
            <a:endParaRPr lang="fa-IR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283200" y="2438400"/>
            <a:ext cx="6502400" cy="4114800"/>
          </a:xfrm>
          <a:prstGeom prst="rect">
            <a:avLst/>
          </a:prstGeom>
        </p:spPr>
        <p:txBody>
          <a:bodyPr/>
          <a:lstStyle>
            <a:lvl1pPr algn="just" rtl="1">
              <a:lnSpc>
                <a:spcPct val="150000"/>
              </a:lnSpc>
              <a:buFontTx/>
              <a:buBlip>
                <a:blip r:embed="rId2"/>
              </a:buBlip>
              <a:defRPr kumimoji="0" lang="fa-IR" altLang="zh-CN" sz="1600" b="0" i="0" u="none" strike="noStrike" kern="0" cap="none" spc="0" normalizeH="0" baseline="0" noProof="0" dirty="0" smtClean="0">
                <a:ln>
                  <a:solidFill>
                    <a:schemeClr val="bg2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defRPr>
            </a:lvl1pPr>
            <a:lvl2pPr algn="r" rtl="1">
              <a:defRPr lang="en-US" sz="1200" smtClean="0"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بولت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0" y="1600200"/>
            <a:ext cx="11379200" cy="609600"/>
          </a:xfrm>
          <a:prstGeom prst="rect">
            <a:avLst/>
          </a:prstGeom>
        </p:spPr>
        <p:txBody>
          <a:bodyPr/>
          <a:lstStyle>
            <a:lvl1pPr marL="0" indent="0" algn="just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Tx/>
              <a:buNone/>
              <a:defRPr kumimoji="0" lang="en-US" altLang="zh-CN" sz="2000" b="1" i="0" u="none" strike="noStrike" kern="0" cap="none" spc="0" normalizeH="0" baseline="0" noProof="0" dirty="0" smtClean="0">
                <a:ln>
                  <a:solidFill>
                    <a:schemeClr val="bg2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dirty="0" smtClean="0"/>
              <a:t>عنوان فرعی</a:t>
            </a:r>
            <a:endParaRPr lang="en-US" dirty="0" smtClean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06400" y="2438400"/>
            <a:ext cx="4876800" cy="205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406400" y="4495800"/>
            <a:ext cx="4876800" cy="205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6"/>
            <a:ext cx="598311" cy="365125"/>
          </a:xfrm>
        </p:spPr>
        <p:txBody>
          <a:bodyPr/>
          <a:lstStyle/>
          <a:p>
            <a:fld id="{A4625EF8-E91E-417B-86B5-E4B1AA34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28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137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47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413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269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145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1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52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83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26D1C-DFA2-40D1-934A-456FAE14350E}" type="datetimeFigureOut">
              <a:rPr lang="fa-IR" smtClean="0"/>
              <a:t>15/04/1442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0960-7F20-4AEC-A356-1991144FE03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89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jpeg"/><Relationship Id="rId20" Type="http://schemas.openxmlformats.org/officeDocument/2006/relationships/image" Target="../media/image44.png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gif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18" Type="http://schemas.openxmlformats.org/officeDocument/2006/relationships/image" Target="../media/image60.jpeg"/><Relationship Id="rId26" Type="http://schemas.openxmlformats.org/officeDocument/2006/relationships/image" Target="../media/image68.jpeg"/><Relationship Id="rId3" Type="http://schemas.openxmlformats.org/officeDocument/2006/relationships/image" Target="../media/image45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5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jpeg"/><Relationship Id="rId20" Type="http://schemas.openxmlformats.org/officeDocument/2006/relationships/image" Target="../media/image62.png"/><Relationship Id="rId1" Type="http://schemas.openxmlformats.org/officeDocument/2006/relationships/tags" Target="../tags/tag6.xml"/><Relationship Id="rId6" Type="http://schemas.openxmlformats.org/officeDocument/2006/relationships/image" Target="../media/image48.gif"/><Relationship Id="rId11" Type="http://schemas.openxmlformats.org/officeDocument/2006/relationships/image" Target="../media/image53.jpeg"/><Relationship Id="rId24" Type="http://schemas.openxmlformats.org/officeDocument/2006/relationships/image" Target="../media/image66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65.jpg"/><Relationship Id="rId28" Type="http://schemas.openxmlformats.org/officeDocument/2006/relationships/image" Target="../media/image70.jpeg"/><Relationship Id="rId10" Type="http://schemas.openxmlformats.org/officeDocument/2006/relationships/image" Target="../media/image52.jpeg"/><Relationship Id="rId19" Type="http://schemas.openxmlformats.org/officeDocument/2006/relationships/image" Target="../media/image61.gif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png"/><Relationship Id="rId22" Type="http://schemas.openxmlformats.org/officeDocument/2006/relationships/image" Target="../media/image64.jpeg"/><Relationship Id="rId27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73.emf"/><Relationship Id="rId2" Type="http://schemas.openxmlformats.org/officeDocument/2006/relationships/tags" Target="../tags/tag7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8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72.emf"/><Relationship Id="rId10" Type="http://schemas.openxmlformats.org/officeDocument/2006/relationships/image" Target="../media/image81.jpeg"/><Relationship Id="rId19" Type="http://schemas.openxmlformats.org/officeDocument/2006/relationships/image" Target="../media/image74.emf"/><Relationship Id="rId4" Type="http://schemas.openxmlformats.org/officeDocument/2006/relationships/image" Target="../media/image75.gif"/><Relationship Id="rId9" Type="http://schemas.openxmlformats.org/officeDocument/2006/relationships/image" Target="../media/image80.jpeg"/><Relationship Id="rId1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73.emf"/><Relationship Id="rId2" Type="http://schemas.openxmlformats.org/officeDocument/2006/relationships/tags" Target="../tags/tag8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8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72.emf"/><Relationship Id="rId10" Type="http://schemas.openxmlformats.org/officeDocument/2006/relationships/image" Target="../media/image81.jpeg"/><Relationship Id="rId19" Type="http://schemas.openxmlformats.org/officeDocument/2006/relationships/image" Target="../media/image74.emf"/><Relationship Id="rId4" Type="http://schemas.openxmlformats.org/officeDocument/2006/relationships/image" Target="../media/image75.gif"/><Relationship Id="rId9" Type="http://schemas.openxmlformats.org/officeDocument/2006/relationships/image" Target="../media/image80.jpeg"/><Relationship Id="rId1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712" y="2822553"/>
            <a:ext cx="8534400" cy="1362075"/>
          </a:xfrm>
        </p:spPr>
        <p:txBody>
          <a:bodyPr/>
          <a:lstStyle/>
          <a:p>
            <a:r>
              <a:rPr lang="fa-IR" kern="120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kern="120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  <a:endParaRPr lang="en-US" kern="1200" dirty="0">
              <a:ln w="12700">
                <a:noFill/>
                <a:prstDash val="solid"/>
              </a:ln>
              <a:solidFill>
                <a:srgbClr val="FFC000"/>
              </a:solidFill>
              <a:effectLst/>
              <a:latin typeface="Adobe Caslon Pro Bold" panose="0205070206050A020403" pitchFamily="18" charset="0"/>
              <a:cs typeface="MRT_Decorative Bold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515100"/>
            <a:ext cx="448733" cy="342900"/>
          </a:xfrm>
        </p:spPr>
        <p:txBody>
          <a:bodyPr/>
          <a:lstStyle/>
          <a:p>
            <a:r>
              <a:rPr lang="fa-IR" dirty="0" smtClean="0"/>
              <a:t>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52" y="4165092"/>
            <a:ext cx="1956321" cy="235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876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312212"/>
            <a:ext cx="9144000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3600" dirty="0">
                <a:solidFill>
                  <a:srgbClr val="852D84"/>
                </a:solidFill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dirty="0">
                <a:solidFill>
                  <a:srgbClr val="852D84"/>
                </a:solidFill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828800" y="1001186"/>
            <a:ext cx="8534400" cy="609600"/>
          </a:xfrm>
        </p:spPr>
        <p:txBody>
          <a:bodyPr/>
          <a:lstStyle/>
          <a:p>
            <a:pPr algn="r"/>
            <a:r>
              <a:rPr lang="fa-IR" altLang="zh-CN" kern="1200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توزیع پروژه‌ها بر پایه‌ی صنایع - 7 </a:t>
            </a:r>
            <a:r>
              <a:rPr lang="fa-IR" altLang="zh-CN" kern="1200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سال گذشته</a:t>
            </a:r>
            <a:endParaRPr lang="en-US" altLang="zh-CN" kern="1200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rgbClr val="852D84"/>
              </a:solidFill>
              <a:effectLst/>
              <a:latin typeface="Adobe Caslon Pro Bold" panose="0205070206050A020403" pitchFamily="18" charset="0"/>
              <a:cs typeface="MRT_Decorative Bold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4719" r="18135" b="11517"/>
          <a:stretch/>
        </p:blipFill>
        <p:spPr>
          <a:xfrm>
            <a:off x="4156125" y="1376614"/>
            <a:ext cx="5682573" cy="4878472"/>
          </a:xfrm>
          <a:prstGeom prst="rect">
            <a:avLst/>
          </a:prstGeom>
        </p:spPr>
      </p:pic>
      <p:pic>
        <p:nvPicPr>
          <p:cNvPr id="8" name="Picture 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169424" y="279230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822082" y="5650664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4579062" y="3187663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/>
          <p:nvPr/>
        </p:nvSpPr>
        <p:spPr>
          <a:xfrm>
            <a:off x="4261235" y="4659400"/>
            <a:ext cx="104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215714" y="4035403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800242" y="2736204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81627" y="279230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18131" y="5205910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95579" y="501622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485985" y="403540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40054" y="296014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037464" y="287668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545293" y="5253664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27969" y="5090310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837102" y="2870463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165149" y="300472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70330" y="363900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983742" y="2379211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891152" y="3004721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937335" y="3250571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330458" y="408074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972322" y="2736716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77461" y="2707926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95579" y="2883474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540362" y="414357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283556" y="2692024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641410" y="516439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1828800" y="4648833"/>
          <a:ext cx="344618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990">
                  <a:extLst>
                    <a:ext uri="{9D8B030D-6E8A-4147-A177-3AD203B41FA5}">
                      <a16:colId xmlns:a16="http://schemas.microsoft.com/office/drawing/2014/main" val="2829949000"/>
                    </a:ext>
                  </a:extLst>
                </a:gridCol>
                <a:gridCol w="2666198">
                  <a:extLst>
                    <a:ext uri="{9D8B030D-6E8A-4147-A177-3AD203B41FA5}">
                      <a16:colId xmlns:a16="http://schemas.microsoft.com/office/drawing/2014/main" val="2972182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صنایع</a:t>
                      </a:r>
                      <a:r>
                        <a:rPr lang="fa-IR" sz="1600" baseline="0" dirty="0" smtClean="0">
                          <a:solidFill>
                            <a:srgbClr val="FF0000"/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 نفت و گاز</a:t>
                      </a:r>
                      <a:endParaRPr lang="en-US" sz="1600" dirty="0">
                        <a:solidFill>
                          <a:srgbClr val="FF0000"/>
                        </a:solidFill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solidFill>
                            <a:schemeClr val="accent6"/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صنایع</a:t>
                      </a:r>
                      <a:r>
                        <a:rPr lang="fa-IR" sz="1600" baseline="0" dirty="0" smtClean="0">
                          <a:solidFill>
                            <a:schemeClr val="accent6"/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 راه و ساختمان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صنایع معدنی</a:t>
                      </a:r>
                      <a:endParaRPr lang="en-US" sz="1600" dirty="0"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3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صنایع</a:t>
                      </a:r>
                      <a:r>
                        <a:rPr lang="fa-IR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 دیگر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65163"/>
                  </a:ext>
                </a:extLst>
              </a:tr>
            </a:tbl>
          </a:graphicData>
        </a:graphic>
      </p:graphicFrame>
      <p:pic>
        <p:nvPicPr>
          <p:cNvPr id="37" name="Picture 3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3414" y="4691424"/>
            <a:ext cx="248739" cy="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0191" y="5056243"/>
            <a:ext cx="255180" cy="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0192" y="5420757"/>
            <a:ext cx="255180" cy="3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0190" y="5775307"/>
            <a:ext cx="255180" cy="3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81626" y="3321165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650278" y="5699060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796108" y="5765106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903662" y="5758959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515100"/>
            <a:ext cx="448733" cy="342900"/>
          </a:xfrm>
        </p:spPr>
        <p:txBody>
          <a:bodyPr/>
          <a:lstStyle/>
          <a:p>
            <a:r>
              <a:rPr lang="fa-IR" dirty="0" smtClean="0"/>
              <a:t>23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83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312212"/>
            <a:ext cx="9144000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3600" dirty="0">
                <a:solidFill>
                  <a:srgbClr val="852D84"/>
                </a:solidFill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dirty="0">
                <a:solidFill>
                  <a:srgbClr val="852D84"/>
                </a:solidFill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828800" y="1001186"/>
            <a:ext cx="8534400" cy="609600"/>
          </a:xfrm>
        </p:spPr>
        <p:txBody>
          <a:bodyPr/>
          <a:lstStyle/>
          <a:p>
            <a:pPr algn="r"/>
            <a:r>
              <a:rPr lang="fa-IR" altLang="zh-CN" kern="1200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توزیع پروژه‌ها </a:t>
            </a:r>
            <a:r>
              <a:rPr lang="fa-IR" altLang="zh-CN" kern="1200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بر پایه‌ی </a:t>
            </a:r>
            <a:r>
              <a:rPr lang="fa-IR" altLang="zh-CN" kern="1200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خدمات - 7 </a:t>
            </a:r>
            <a:r>
              <a:rPr lang="fa-IR" altLang="zh-CN" kern="1200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/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سال گذشته</a:t>
            </a:r>
            <a:endParaRPr lang="en-US" altLang="zh-CN" kern="1200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solidFill>
                <a:srgbClr val="852D84"/>
              </a:solidFill>
              <a:effectLst/>
              <a:latin typeface="Adobe Caslon Pro Bold" panose="0205070206050A020403" pitchFamily="18" charset="0"/>
              <a:cs typeface="MRT_Decorative Bold" panose="00000400000000000000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4719" r="18135" b="11517"/>
          <a:stretch/>
        </p:blipFill>
        <p:spPr>
          <a:xfrm>
            <a:off x="4156125" y="1386139"/>
            <a:ext cx="5682573" cy="4878472"/>
          </a:xfrm>
          <a:prstGeom prst="rect">
            <a:avLst/>
          </a:prstGeom>
        </p:spPr>
      </p:pic>
      <p:pic>
        <p:nvPicPr>
          <p:cNvPr id="46" name="Picture 45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169424" y="280183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822082" y="5660189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4579062" y="319718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"/>
          <p:cNvSpPr txBox="1"/>
          <p:nvPr/>
        </p:nvSpPr>
        <p:spPr>
          <a:xfrm>
            <a:off x="4261235" y="4668925"/>
            <a:ext cx="104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0" name="Picture 4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215714" y="404492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800242" y="2745729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81627" y="2801833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18131" y="5215435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95579" y="5025753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485985" y="404492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39065" y="2991515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037464" y="288621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545293" y="5263189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27969" y="5099835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837102" y="287998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165149" y="301424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70330" y="364853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983742" y="2388736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900592" y="3011690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937335" y="3260096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330458" y="409027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972322" y="2746241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77461" y="2717451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495579" y="2892999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5540362" y="415309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283556" y="2701549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641410" y="5173917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" name="Table 72"/>
          <p:cNvGraphicFramePr>
            <a:graphicFrameLocks noGrp="1"/>
          </p:cNvGraphicFramePr>
          <p:nvPr>
            <p:extLst/>
          </p:nvPr>
        </p:nvGraphicFramePr>
        <p:xfrm>
          <a:off x="1828800" y="4658358"/>
          <a:ext cx="398772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2558">
                  <a:extLst>
                    <a:ext uri="{9D8B030D-6E8A-4147-A177-3AD203B41FA5}">
                      <a16:colId xmlns:a16="http://schemas.microsoft.com/office/drawing/2014/main" val="2829949000"/>
                    </a:ext>
                  </a:extLst>
                </a:gridCol>
                <a:gridCol w="3085164">
                  <a:extLst>
                    <a:ext uri="{9D8B030D-6E8A-4147-A177-3AD203B41FA5}">
                      <a16:colId xmlns:a16="http://schemas.microsoft.com/office/drawing/2014/main" val="2972182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1"/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600" kern="1200" dirty="0" smtClean="0">
                          <a:solidFill>
                            <a:srgbClr val="7030A0"/>
                          </a:solidFill>
                          <a:latin typeface="Maiandra GD" panose="020E0502030308020204" pitchFamily="34" charset="0"/>
                          <a:ea typeface="+mn-ea"/>
                          <a:cs typeface="2  Baran" panose="00000400000000000000" pitchFamily="2" charset="-78"/>
                        </a:rPr>
                        <a:t>مشاوره</a:t>
                      </a:r>
                      <a:r>
                        <a:rPr lang="fa-IR" sz="1600" kern="1200" baseline="0" dirty="0" smtClean="0">
                          <a:solidFill>
                            <a:srgbClr val="7030A0"/>
                          </a:solidFill>
                          <a:latin typeface="Maiandra GD" panose="020E0502030308020204" pitchFamily="34" charset="0"/>
                          <a:ea typeface="+mn-ea"/>
                          <a:cs typeface="2  Baran" panose="00000400000000000000" pitchFamily="2" charset="-78"/>
                        </a:rPr>
                        <a:t> و خدمات مهندسی</a:t>
                      </a:r>
                      <a:endParaRPr lang="en-US" sz="1600" kern="1200" dirty="0">
                        <a:solidFill>
                          <a:srgbClr val="7030A0"/>
                        </a:solidFill>
                        <a:latin typeface="Maiandra GD" panose="020E0502030308020204" pitchFamily="34" charset="0"/>
                        <a:ea typeface="+mn-ea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600" dirty="0" smtClean="0">
                          <a:solidFill>
                            <a:srgbClr val="FDCC06"/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خدمات آموزش </a:t>
                      </a:r>
                      <a:r>
                        <a:rPr lang="en-US" sz="1400" dirty="0" smtClean="0">
                          <a:solidFill>
                            <a:srgbClr val="FDCC06"/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HSE</a:t>
                      </a:r>
                      <a:endParaRPr lang="en-US" sz="1600" dirty="0">
                        <a:solidFill>
                          <a:srgbClr val="FDCC06"/>
                        </a:solidFill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a-I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خدمات</a:t>
                      </a:r>
                      <a:r>
                        <a:rPr lang="fa-IR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aiandra GD" panose="020E0502030308020204" pitchFamily="34" charset="0"/>
                          <a:cs typeface="2  Baran" panose="00000400000000000000" pitchFamily="2" charset="-78"/>
                        </a:rPr>
                        <a:t> مهندسی خرید و تامین تجهیزات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3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1"/>
                      <a:endParaRPr lang="en-US" dirty="0"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aiandra GD" panose="020E0502030308020204" pitchFamily="34" charset="0"/>
                        <a:cs typeface="2  Ba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765163"/>
                  </a:ext>
                </a:extLst>
              </a:tr>
            </a:tbl>
          </a:graphicData>
        </a:graphic>
      </p:graphicFrame>
      <p:pic>
        <p:nvPicPr>
          <p:cNvPr id="74" name="Picture 73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3414" y="4700949"/>
            <a:ext cx="248739" cy="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0193" y="5161415"/>
            <a:ext cx="255180" cy="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2250193" y="5528610"/>
            <a:ext cx="255180" cy="3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381626" y="3330690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662881" y="5690106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910590" y="5760872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Image result for location pin icon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BA69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35">
            <a:off x="6755890" y="5830498"/>
            <a:ext cx="242922" cy="3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543675"/>
            <a:ext cx="448733" cy="342900"/>
          </a:xfrm>
        </p:spPr>
        <p:txBody>
          <a:bodyPr/>
          <a:lstStyle/>
          <a:p>
            <a:r>
              <a:rPr lang="fa-IR" dirty="0" smtClean="0"/>
              <a:t>24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667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EF8-E91E-417B-86B5-E4B1AA345E57}" type="slidenum">
              <a:rPr lang="en-US" smtClean="0"/>
              <a:t>4</a:t>
            </a:fld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 l="32381" t="8381" r="62381" b="79429"/>
          <a:stretch>
            <a:fillRect/>
          </a:stretch>
        </p:blipFill>
        <p:spPr bwMode="auto">
          <a:xfrm>
            <a:off x="6091146" y="5434719"/>
            <a:ext cx="89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 descr="http://www.nafi2011.com/terap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200" y="3894375"/>
            <a:ext cx="1085850" cy="1085851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/>
        </p:nvGrpSpPr>
        <p:grpSpPr>
          <a:xfrm>
            <a:off x="5736032" y="3873273"/>
            <a:ext cx="1676400" cy="1371602"/>
            <a:chOff x="3657600" y="3733800"/>
            <a:chExt cx="1676400" cy="1371602"/>
          </a:xfrm>
        </p:grpSpPr>
        <p:pic>
          <p:nvPicPr>
            <p:cNvPr id="19" name="Picture 13" descr="http://www.dadgostary-tehran.ir/new%20site/top-corner-3c.jpg"/>
            <p:cNvPicPr>
              <a:picLocks noChangeAspect="1" noChangeArrowheads="1"/>
            </p:cNvPicPr>
            <p:nvPr/>
          </p:nvPicPr>
          <p:blipFill>
            <a:blip r:embed="rId5" cstate="print"/>
            <a:srcRect l="25926" r="22222"/>
            <a:stretch>
              <a:fillRect/>
            </a:stretch>
          </p:blipFill>
          <p:spPr bwMode="auto">
            <a:xfrm>
              <a:off x="4114802" y="3733800"/>
              <a:ext cx="769645" cy="9906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657600" y="4797625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ranNastaliq" pitchFamily="18" charset="0"/>
                  <a:cs typeface="IranNastaliq" pitchFamily="18" charset="0"/>
                </a:rPr>
                <a:t>دادگستری کل استان قزوین</a:t>
              </a:r>
              <a:endParaRPr lang="en-US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endParaRPr>
            </a:p>
          </p:txBody>
        </p:sp>
      </p:grpSp>
      <p:pic>
        <p:nvPicPr>
          <p:cNvPr id="34" name="Picture 36" descr="http://www.vahcc.com/resource/resmgr/brazil_conference/the_embassy_of_brazil_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6499" y="3695700"/>
            <a:ext cx="2395880" cy="1600200"/>
          </a:xfrm>
          <a:prstGeom prst="rect">
            <a:avLst/>
          </a:prstGeom>
          <a:noFill/>
        </p:spPr>
      </p:pic>
      <p:pic>
        <p:nvPicPr>
          <p:cNvPr id="35" name="Picture 40" descr="http://www.irantalent.com/images1/logos/E582-587_log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2280" y="5486403"/>
            <a:ext cx="1128598" cy="1180573"/>
          </a:xfrm>
          <a:prstGeom prst="rect">
            <a:avLst/>
          </a:prstGeom>
          <a:noFill/>
        </p:spPr>
      </p:pic>
      <p:pic>
        <p:nvPicPr>
          <p:cNvPr id="36" name="Picture 42" descr="http://armcade.com/Portals/0/Download/Tumbnail-250%20px/A/Esc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54670" y="3886202"/>
            <a:ext cx="1186208" cy="1186208"/>
          </a:xfrm>
          <a:prstGeom prst="rect">
            <a:avLst/>
          </a:prstGeom>
          <a:noFill/>
        </p:spPr>
      </p:pic>
      <p:pic>
        <p:nvPicPr>
          <p:cNvPr id="42" name="Picture 19" descr="http://www.alumsharif.org/images/static/second/SponsorLogo/Sazeh.jpg"/>
          <p:cNvPicPr>
            <a:picLocks noChangeAspect="1" noChangeArrowheads="1"/>
          </p:cNvPicPr>
          <p:nvPr/>
        </p:nvPicPr>
        <p:blipFill>
          <a:blip r:embed="rId9"/>
          <a:srcRect l="10667" t="5333" r="9333" b="4000"/>
          <a:stretch>
            <a:fillRect/>
          </a:stretch>
        </p:blipFill>
        <p:spPr bwMode="auto">
          <a:xfrm>
            <a:off x="1730327" y="3894374"/>
            <a:ext cx="1075765" cy="1219200"/>
          </a:xfrm>
          <a:prstGeom prst="rect">
            <a:avLst/>
          </a:prstGeom>
          <a:noFill/>
        </p:spPr>
      </p:pic>
      <p:pic>
        <p:nvPicPr>
          <p:cNvPr id="14340" name="Picture 4" descr="Image result for nigc log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17" y="1044256"/>
            <a:ext cx="1646756" cy="11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nioc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4" y="1039225"/>
            <a:ext cx="1097765" cy="10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iooc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6" y="1021950"/>
            <a:ext cx="1132312" cy="11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lated image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3" b="22863"/>
          <a:stretch/>
        </p:blipFill>
        <p:spPr bwMode="auto">
          <a:xfrm>
            <a:off x="4654970" y="2494998"/>
            <a:ext cx="2900323" cy="10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lated imag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57" y="945128"/>
            <a:ext cx="1665536" cy="15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elated imag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84" y="1014192"/>
            <a:ext cx="1797299" cy="12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Related image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3" y="5587753"/>
            <a:ext cx="975682" cy="9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Image result for â«Ø´Ø±Ú©Øª ØªÙØ±Ø¨Ù Ú©ÙÙ¾Ø±Ø³ÙØ± ÙÙØª logoâ¬â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75" y="5463919"/>
            <a:ext cx="1102240" cy="11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Related image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2083" r="12863" b="2083"/>
          <a:stretch/>
        </p:blipFill>
        <p:spPr bwMode="auto">
          <a:xfrm>
            <a:off x="7649154" y="2300439"/>
            <a:ext cx="959040" cy="12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Image result for â«Ø´Ø±Ú©Øª Ù¾Ø±Ø´ÛØ§ logoâ¬â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88" y="2462700"/>
            <a:ext cx="1139823" cy="11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Image result for â«Ø´Ø±Ú©Øª Ø³Ø§Ø²Ù Ù¾Ø§Ø¯ ØªÙØ±Ø§Ù logoâ¬â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13" y="3809970"/>
            <a:ext cx="1051439" cy="13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Related image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99" y="959456"/>
            <a:ext cx="1463672" cy="15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Related image"/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15519"/>
          <a:stretch/>
        </p:blipFill>
        <p:spPr bwMode="auto">
          <a:xfrm>
            <a:off x="9002515" y="2395379"/>
            <a:ext cx="1494517" cy="10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57" y="5801393"/>
            <a:ext cx="1860464" cy="691483"/>
          </a:xfrm>
          <a:prstGeom prst="rect">
            <a:avLst/>
          </a:prstGeom>
        </p:spPr>
      </p:pic>
      <p:pic>
        <p:nvPicPr>
          <p:cNvPr id="63" name="Picture 2" descr="http://alivahedidiz.com/wp-content/uploads/Logo-IOPTC.jpg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2973" t="6667" r="17838" b="13333"/>
          <a:stretch>
            <a:fillRect/>
          </a:stretch>
        </p:blipFill>
        <p:spPr bwMode="auto">
          <a:xfrm>
            <a:off x="2867392" y="2323386"/>
            <a:ext cx="1657832" cy="1243374"/>
          </a:xfrm>
          <a:prstGeom prst="rect">
            <a:avLst/>
          </a:prstGeom>
          <a:noFill/>
        </p:spPr>
      </p:pic>
      <p:sp>
        <p:nvSpPr>
          <p:cNvPr id="29" name="Title 6"/>
          <p:cNvSpPr txBox="1">
            <a:spLocks/>
          </p:cNvSpPr>
          <p:nvPr/>
        </p:nvSpPr>
        <p:spPr>
          <a:xfrm>
            <a:off x="1524000" y="312212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4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EF8-E91E-417B-86B5-E4B1AA345E57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4" descr="http://www.tpww.co.ir/Image/fa/Print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412" y="2658337"/>
            <a:ext cx="2053994" cy="969943"/>
          </a:xfrm>
          <a:prstGeom prst="rect">
            <a:avLst/>
          </a:prstGeom>
          <a:noFill/>
        </p:spPr>
      </p:pic>
      <p:pic>
        <p:nvPicPr>
          <p:cNvPr id="16" name="Picture 10" descr="http://javanpardaz.ir/kogpc/100.jpg"/>
          <p:cNvPicPr>
            <a:picLocks noChangeAspect="1" noChangeArrowheads="1"/>
          </p:cNvPicPr>
          <p:nvPr/>
        </p:nvPicPr>
        <p:blipFill>
          <a:blip r:embed="rId4"/>
          <a:srcRect l="23622" t="26316" r="48031" b="43860"/>
          <a:stretch>
            <a:fillRect/>
          </a:stretch>
        </p:blipFill>
        <p:spPr bwMode="auto">
          <a:xfrm>
            <a:off x="5410200" y="1219200"/>
            <a:ext cx="1371600" cy="1295400"/>
          </a:xfrm>
          <a:prstGeom prst="rect">
            <a:avLst/>
          </a:prstGeom>
          <a:noFill/>
        </p:spPr>
      </p:pic>
      <p:pic>
        <p:nvPicPr>
          <p:cNvPr id="17" name="Picture 12" descr="http://upload.wikimedia.org/wikipedia/fa/thumb/3/38/Ime_logo.JPG/220px-Ime_log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4680" y="2701080"/>
            <a:ext cx="1302640" cy="1308560"/>
          </a:xfrm>
          <a:prstGeom prst="rect">
            <a:avLst/>
          </a:prstGeom>
          <a:noFill/>
        </p:spPr>
      </p:pic>
      <p:pic>
        <p:nvPicPr>
          <p:cNvPr id="18" name="Picture 15" descr="تاسیسات دریایی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768"/>
          <a:stretch>
            <a:fillRect/>
          </a:stretch>
        </p:blipFill>
        <p:spPr bwMode="auto">
          <a:xfrm>
            <a:off x="8932965" y="1112181"/>
            <a:ext cx="929309" cy="1295400"/>
          </a:xfrm>
          <a:prstGeom prst="rect">
            <a:avLst/>
          </a:prstGeom>
          <a:noFill/>
        </p:spPr>
      </p:pic>
      <p:pic>
        <p:nvPicPr>
          <p:cNvPr id="19" name="Picture 17" descr="http://www.namvaransanat.com/images/logo_left_3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705100"/>
            <a:ext cx="1428750" cy="952500"/>
          </a:xfrm>
          <a:prstGeom prst="rect">
            <a:avLst/>
          </a:prstGeom>
          <a:noFill/>
        </p:spPr>
      </p:pic>
      <p:pic>
        <p:nvPicPr>
          <p:cNvPr id="20" name="Picture 21" descr="http://www.aipceco.com/fa/images/stories/LOGO/oil%20industries%20commissioning%20operation%20co.oico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994" y="1219200"/>
            <a:ext cx="1295400" cy="1291082"/>
          </a:xfrm>
          <a:prstGeom prst="rect">
            <a:avLst/>
          </a:prstGeom>
          <a:noFill/>
        </p:spPr>
      </p:pic>
      <p:pic>
        <p:nvPicPr>
          <p:cNvPr id="21" name="Picture 23" descr="http://www.jobmedan.com/assets/logo/logo-cnooc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26104" y="1195773"/>
            <a:ext cx="2062556" cy="1219200"/>
          </a:xfrm>
          <a:prstGeom prst="rect">
            <a:avLst/>
          </a:prstGeom>
          <a:noFill/>
        </p:spPr>
      </p:pic>
      <p:pic>
        <p:nvPicPr>
          <p:cNvPr id="22" name="Picture 25" descr="http://media.farsnews.com/media/8202/Images/jpg/A0010/A001069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7290" y="1368238"/>
            <a:ext cx="1676400" cy="1005840"/>
          </a:xfrm>
          <a:prstGeom prst="rect">
            <a:avLst/>
          </a:prstGeom>
          <a:noFill/>
        </p:spPr>
      </p:pic>
      <p:pic>
        <p:nvPicPr>
          <p:cNvPr id="23" name="Picture 2" descr="http://publikacje.poland.gov.pl/files/godlo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752603" y="4038600"/>
            <a:ext cx="1068185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" descr="http://www.communityforestryworkshop.com.np/logos/LOGO%20of%20FINLAND%20EMBASSY.jpg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90239" y="4793151"/>
            <a:ext cx="2159801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37" descr="http://www.imen-parto.com/images/HIRBODAN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4519" y="4194483"/>
            <a:ext cx="1721827" cy="88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9" descr="http://www.southamericaliving.com/wp-content/uploads/2010/10/466px-Coat_of_arms_of_Uruguay.svg_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0936" y="4092437"/>
            <a:ext cx="1532142" cy="1969427"/>
          </a:xfrm>
          <a:prstGeom prst="rect">
            <a:avLst/>
          </a:prstGeom>
          <a:noFill/>
        </p:spPr>
      </p:pic>
      <p:pic>
        <p:nvPicPr>
          <p:cNvPr id="27" name="Picture 31" descr="http://scandasia.com/wp-content/uploads/2013/03/logo_norw-emb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7457" y="2841745"/>
            <a:ext cx="1968889" cy="897563"/>
          </a:xfrm>
          <a:prstGeom prst="rect">
            <a:avLst/>
          </a:prstGeom>
          <a:noFill/>
        </p:spPr>
      </p:pic>
      <p:pic>
        <p:nvPicPr>
          <p:cNvPr id="11266" name="Picture 2" descr="Image result for â«Ø´Ø±Ú©Øª Ø¹ÙÙÛØ§Øª Ø§Ú©ØªØ´Ø§Ù ÙÙØª logoâ¬â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38" y="2661800"/>
            <a:ext cx="1487602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1" descr="http://golha.8584.ir/images/Upload_Logo/a06774ed-6a08-4c9b-9933-6028da7ba025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000" b="16000"/>
          <a:stretch>
            <a:fillRect/>
          </a:stretch>
        </p:blipFill>
        <p:spPr bwMode="auto">
          <a:xfrm>
            <a:off x="1589660" y="5566834"/>
            <a:ext cx="1515491" cy="1030534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74" t="11843" r="60000" b="85083"/>
          <a:stretch/>
        </p:blipFill>
        <p:spPr bwMode="auto">
          <a:xfrm>
            <a:off x="4172510" y="6255924"/>
            <a:ext cx="2606144" cy="36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4" descr="Image result for Ø´Ø±Ú©Øª iran control and communication system logo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19245" r="18493" b="19245"/>
          <a:stretch/>
        </p:blipFill>
        <p:spPr bwMode="auto">
          <a:xfrm>
            <a:off x="3419937" y="5808307"/>
            <a:ext cx="814472" cy="7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92" y="4139763"/>
            <a:ext cx="1735320" cy="13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6"/>
          <p:cNvSpPr txBox="1">
            <a:spLocks/>
          </p:cNvSpPr>
          <p:nvPr/>
        </p:nvSpPr>
        <p:spPr>
          <a:xfrm>
            <a:off x="1524000" y="312212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2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EF8-E91E-417B-86B5-E4B1AA345E57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3" descr="Z:\Common\Saghri\logo\E254-261_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476500"/>
            <a:ext cx="914400" cy="1061686"/>
          </a:xfrm>
          <a:prstGeom prst="rect">
            <a:avLst/>
          </a:prstGeom>
          <a:noFill/>
        </p:spPr>
      </p:pic>
      <p:pic>
        <p:nvPicPr>
          <p:cNvPr id="14" name="Picture 4" descr="Z:\Common\Saghri\logo\E452-457_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68537" y="4654754"/>
            <a:ext cx="914400" cy="1006764"/>
          </a:xfrm>
          <a:prstGeom prst="rect">
            <a:avLst/>
          </a:prstGeom>
          <a:noFill/>
        </p:spPr>
      </p:pic>
      <p:pic>
        <p:nvPicPr>
          <p:cNvPr id="15" name="Picture 5" descr="Z:\Common\Saghri\logo\irancell_02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333500"/>
            <a:ext cx="914400" cy="896816"/>
          </a:xfrm>
          <a:prstGeom prst="rect">
            <a:avLst/>
          </a:prstGeom>
          <a:noFill/>
        </p:spPr>
      </p:pic>
      <p:pic>
        <p:nvPicPr>
          <p:cNvPr id="17" name="Picture 8" descr="Z:\Common\Saghri\logo\logo-ghods-niro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3" y="1409700"/>
            <a:ext cx="1293295" cy="780288"/>
          </a:xfrm>
          <a:prstGeom prst="rect">
            <a:avLst/>
          </a:prstGeom>
          <a:noFill/>
        </p:spPr>
      </p:pic>
      <p:pic>
        <p:nvPicPr>
          <p:cNvPr id="18" name="Picture 10" descr="Z:\Common\Saghri\logo\Nokia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485903"/>
            <a:ext cx="914400" cy="623455"/>
          </a:xfrm>
          <a:prstGeom prst="rect">
            <a:avLst/>
          </a:prstGeom>
          <a:noFill/>
        </p:spPr>
      </p:pic>
      <p:pic>
        <p:nvPicPr>
          <p:cNvPr id="19" name="Picture 11" descr="Z:\Common\Saghri\logo\Petrobra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333500"/>
            <a:ext cx="1219200" cy="914400"/>
          </a:xfrm>
          <a:prstGeom prst="rect">
            <a:avLst/>
          </a:prstGeom>
          <a:noFill/>
        </p:spPr>
      </p:pic>
      <p:pic>
        <p:nvPicPr>
          <p:cNvPr id="20" name="Picture 14" descr="Z:\Common\Saghri\logo\repso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333503"/>
            <a:ext cx="914400" cy="980827"/>
          </a:xfrm>
          <a:prstGeom prst="rect">
            <a:avLst/>
          </a:prstGeom>
          <a:noFill/>
        </p:spPr>
      </p:pic>
      <p:pic>
        <p:nvPicPr>
          <p:cNvPr id="22" name="Picture 17" descr="Z:\Common\Saghri\logo\sepanir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24100"/>
            <a:ext cx="1219200" cy="1022556"/>
          </a:xfrm>
          <a:prstGeom prst="rect">
            <a:avLst/>
          </a:prstGeom>
          <a:noFill/>
        </p:spPr>
      </p:pic>
      <p:pic>
        <p:nvPicPr>
          <p:cNvPr id="23" name="Picture 18" descr="Z:\Common\Saghri\logo\showimage (1).jpe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781300"/>
            <a:ext cx="1295400" cy="553000"/>
          </a:xfrm>
          <a:prstGeom prst="rect">
            <a:avLst/>
          </a:prstGeom>
          <a:noFill/>
        </p:spPr>
      </p:pic>
      <p:pic>
        <p:nvPicPr>
          <p:cNvPr id="24" name="Picture 21" descr="Z:\Common\Saghri\logo\unilever-logo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409703"/>
            <a:ext cx="914400" cy="954211"/>
          </a:xfrm>
          <a:prstGeom prst="rect">
            <a:avLst/>
          </a:prstGeom>
          <a:noFill/>
        </p:spPr>
      </p:pic>
      <p:pic>
        <p:nvPicPr>
          <p:cNvPr id="25" name="Picture 29" descr="File:Nokia Siemens Networks logo.sv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3" y="2628903"/>
            <a:ext cx="1487931" cy="628651"/>
          </a:xfrm>
          <a:prstGeom prst="rect">
            <a:avLst/>
          </a:prstGeom>
          <a:noFill/>
        </p:spPr>
      </p:pic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6667" r="51667" b="89333"/>
          <a:stretch>
            <a:fillRect/>
          </a:stretch>
        </p:blipFill>
        <p:spPr bwMode="auto">
          <a:xfrm>
            <a:off x="1676400" y="3890733"/>
            <a:ext cx="3924550" cy="4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9" descr="http://www.pfafftuning.com/Portals/308/Castrol_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2705103"/>
            <a:ext cx="1447800" cy="510989"/>
          </a:xfrm>
          <a:prstGeom prst="rect">
            <a:avLst/>
          </a:prstGeom>
          <a:noFill/>
        </p:spPr>
      </p:pic>
      <p:pic>
        <p:nvPicPr>
          <p:cNvPr id="30" name="Picture 43" descr="http://www.ecasb.com/showimage.aspx?imagepath=/ecasb_content/trading/company/2010/7/1166.jpg&amp;mode=larg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525000" y="2552700"/>
            <a:ext cx="847090" cy="828676"/>
          </a:xfrm>
          <a:prstGeom prst="rect">
            <a:avLst/>
          </a:prstGeom>
          <a:noFill/>
        </p:spPr>
      </p:pic>
      <p:pic>
        <p:nvPicPr>
          <p:cNvPr id="31" name="Picture 45" descr="http://www.irantalent.com/images1/logos/E616-621_logo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2258" y="1309565"/>
            <a:ext cx="1552575" cy="1028701"/>
          </a:xfrm>
          <a:prstGeom prst="rect">
            <a:avLst/>
          </a:prstGeom>
          <a:noFill/>
        </p:spPr>
      </p:pic>
      <p:pic>
        <p:nvPicPr>
          <p:cNvPr id="32" name="Picture 47" descr="http://www.petronet.ir/modules/AddStory/store_folder/petronet-petropars-7865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056" y="4457935"/>
            <a:ext cx="1143000" cy="1265208"/>
          </a:xfrm>
          <a:prstGeom prst="rect">
            <a:avLst/>
          </a:prstGeom>
          <a:noFill/>
        </p:spPr>
      </p:pic>
      <p:pic>
        <p:nvPicPr>
          <p:cNvPr id="33" name="Picture 27" descr="http://www.seeklogo.com/images/L/Legrand-logo-F818D76A48-seeklogo.com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000" b="36000"/>
          <a:stretch>
            <a:fillRect/>
          </a:stretch>
        </p:blipFill>
        <p:spPr bwMode="auto">
          <a:xfrm>
            <a:off x="8722608" y="3965644"/>
            <a:ext cx="1905000" cy="533400"/>
          </a:xfrm>
          <a:prstGeom prst="rect">
            <a:avLst/>
          </a:prstGeom>
          <a:noFill/>
        </p:spPr>
      </p:pic>
      <p:pic>
        <p:nvPicPr>
          <p:cNvPr id="34" name="Picture 26" descr="http://www.aipceco.com/fa/images/stories/000/logo_png/10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35595" y="5509768"/>
            <a:ext cx="1042447" cy="13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7" descr="http://www.sanat.me/wp-content/uploads/sinopec-china-petroleum_200x200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3132" y="4581190"/>
            <a:ext cx="1066800" cy="1066800"/>
          </a:xfrm>
          <a:prstGeom prst="rect">
            <a:avLst/>
          </a:prstGeom>
          <a:noFill/>
        </p:spPr>
      </p:pic>
      <p:pic>
        <p:nvPicPr>
          <p:cNvPr id="36" name="Picture 35" descr="Nimrokh-N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41" y="6037481"/>
            <a:ext cx="1460668" cy="36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27" y="5698642"/>
            <a:ext cx="1055964" cy="1039684"/>
          </a:xfrm>
          <a:prstGeom prst="rect">
            <a:avLst/>
          </a:prstGeom>
        </p:spPr>
      </p:pic>
      <p:pic>
        <p:nvPicPr>
          <p:cNvPr id="44" name="Picture 3" descr="Z:\COMPANIES\مشتريان\Others\سامان دژ پارس\Untitled-1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963930" y="5814763"/>
            <a:ext cx="734723" cy="860675"/>
          </a:xfrm>
          <a:prstGeom prst="rect">
            <a:avLst/>
          </a:prstGeom>
          <a:noFill/>
        </p:spPr>
      </p:pic>
      <p:pic>
        <p:nvPicPr>
          <p:cNvPr id="46" name="Picture 23" descr="http://www.niazerooz.com/Im/O/87/0820/L6336190098120.jpg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6439" y="5752810"/>
            <a:ext cx="1219200" cy="862149"/>
          </a:xfrm>
          <a:prstGeom prst="rect">
            <a:avLst/>
          </a:prstGeom>
          <a:noFill/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09" y="4776326"/>
            <a:ext cx="2380988" cy="66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Ø´Ø±Ú©Øª schlumberger logo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20" y="3804793"/>
            <a:ext cx="2659034" cy="6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lated image"/>
          <p:cNvPicPr>
            <a:picLocks noChangeAspect="1" noChangeArrowheads="1"/>
          </p:cNvPicPr>
          <p:nvPr/>
        </p:nvPicPr>
        <p:blipFill rotWithShape="1">
          <a:blip r:embed="rId28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18156" r="22820" b="18156"/>
          <a:stretch/>
        </p:blipFill>
        <p:spPr bwMode="auto">
          <a:xfrm>
            <a:off x="4788878" y="4632562"/>
            <a:ext cx="1624144" cy="9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6"/>
          <p:cNvSpPr txBox="1">
            <a:spLocks/>
          </p:cNvSpPr>
          <p:nvPr/>
        </p:nvSpPr>
        <p:spPr>
          <a:xfrm>
            <a:off x="1524000" y="312212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5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EF8-E91E-417B-86B5-E4B1AA345E57}" type="slidenum">
              <a:rPr lang="en-US" smtClean="0"/>
              <a:t>7</a:t>
            </a:fld>
            <a:endParaRPr lang="en-US"/>
          </a:p>
        </p:txBody>
      </p:sp>
      <p:pic>
        <p:nvPicPr>
          <p:cNvPr id="29" name="Picture 41" descr="http://www.niazerooz.com/Im/O/87/0627/L63357233900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6504" y="1473269"/>
            <a:ext cx="1200931" cy="1217160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7" y="4925808"/>
            <a:ext cx="1328505" cy="12652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83901" y="3224044"/>
            <a:ext cx="1336610" cy="1374934"/>
            <a:chOff x="3843564" y="3135588"/>
            <a:chExt cx="1336610" cy="137493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337" y="3135588"/>
              <a:ext cx="1237837" cy="100663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843564" y="4142222"/>
              <a:ext cx="128905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dirty="0">
                  <a:solidFill>
                    <a:srgbClr val="000000"/>
                  </a:solidFill>
                  <a:latin typeface="B Homa" panose="00000400000000000000" pitchFamily="2" charset="-78"/>
                  <a:cs typeface="B Homa" panose="00000400000000000000" pitchFamily="2" charset="-78"/>
                </a:rPr>
                <a:t>شرکت پارتانا</a:t>
              </a:r>
              <a:r>
                <a:rPr lang="fa-IR" dirty="0"/>
                <a:t> </a:t>
              </a:r>
              <a:endParaRPr lang="en-US" dirty="0"/>
            </a:p>
          </p:txBody>
        </p:sp>
      </p:grpSp>
      <p:pic>
        <p:nvPicPr>
          <p:cNvPr id="42" name="Picture 6" descr="http://www.karseek.com/images/logo/sanati_esfahan_un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2857" y="1472853"/>
            <a:ext cx="1177655" cy="1217576"/>
          </a:xfrm>
          <a:prstGeom prst="rect">
            <a:avLst/>
          </a:prstGeom>
          <a:noFill/>
        </p:spPr>
      </p:pic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08" y="1309073"/>
            <a:ext cx="1545136" cy="15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Ø´Ø±Ú©Øª abo wind logo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9932" r="8867" b="19932"/>
          <a:stretch/>
        </p:blipFill>
        <p:spPr bwMode="auto">
          <a:xfrm>
            <a:off x="1803132" y="1472853"/>
            <a:ext cx="1783254" cy="9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â«Ø´Ø±Ú©Øª Ø³Ø±ÙÚ© Ø¢Ø°Ø± logoâ¬â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70" y="3224045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irmmco.com/images/logo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41" y="3328557"/>
            <a:ext cx="2667000" cy="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1524000" y="312212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305707" y="5222816"/>
          <a:ext cx="1000944" cy="100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12" imgW="636104" imgH="636814" progId="CorelDraw.Graphic.17">
                  <p:embed/>
                </p:oleObj>
              </mc:Choice>
              <mc:Fallback>
                <p:oleObj name="CorelDRAW" r:id="rId12" imgW="636104" imgH="636814" progId="CorelDraw.Graphic.1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5707" y="5222816"/>
                        <a:ext cx="1000944" cy="1000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81396" y="5376774"/>
          <a:ext cx="1090021" cy="81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14" imgW="665708" imgH="497205" progId="CorelDraw.Graphic.17">
                  <p:embed/>
                </p:oleObj>
              </mc:Choice>
              <mc:Fallback>
                <p:oleObj name="CorelDRAW" r:id="rId14" imgW="665708" imgH="497205" progId="CorelDraw.Graphic.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81396" y="5376774"/>
                        <a:ext cx="1090021" cy="81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04802" y="5009722"/>
          <a:ext cx="1476642" cy="118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16" imgW="675005" imgH="539088" progId="CorelDraw.Graphic.17">
                  <p:embed/>
                </p:oleObj>
              </mc:Choice>
              <mc:Fallback>
                <p:oleObj name="CorelDRAW" r:id="rId16" imgW="675005" imgH="539088" progId="CorelDraw.Graphic.1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04802" y="5009722"/>
                        <a:ext cx="1476642" cy="1181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494252" y="3224044"/>
          <a:ext cx="1487192" cy="148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8" imgW="625095" imgH="625548" progId="CorelDraw.Graphic.17">
                  <p:embed/>
                </p:oleObj>
              </mc:Choice>
              <mc:Fallback>
                <p:oleObj name="CorelDRAW" r:id="rId18" imgW="625095" imgH="625548" progId="CorelDraw.Graphic.17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94252" y="3224044"/>
                        <a:ext cx="1487192" cy="148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8460" y="5190092"/>
            <a:ext cx="1256072" cy="111526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130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EF8-E91E-417B-86B5-E4B1AA345E57}" type="slidenum">
              <a:rPr lang="en-US" smtClean="0"/>
              <a:t>8</a:t>
            </a:fld>
            <a:endParaRPr lang="en-US"/>
          </a:p>
        </p:txBody>
      </p:sp>
      <p:pic>
        <p:nvPicPr>
          <p:cNvPr id="29" name="Picture 41" descr="http://www.niazerooz.com/Im/O/87/0627/L63357233900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6504" y="1473269"/>
            <a:ext cx="1200931" cy="1217160"/>
          </a:xfrm>
          <a:prstGeom prst="rect">
            <a:avLst/>
          </a:prstGeom>
          <a:noFill/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7" y="4925808"/>
            <a:ext cx="1328505" cy="12652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83901" y="3224044"/>
            <a:ext cx="1336610" cy="1374934"/>
            <a:chOff x="3843564" y="3135588"/>
            <a:chExt cx="1336610" cy="137493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337" y="3135588"/>
              <a:ext cx="1237837" cy="100663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843564" y="4142222"/>
              <a:ext cx="128905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dirty="0">
                  <a:solidFill>
                    <a:srgbClr val="000000"/>
                  </a:solidFill>
                  <a:latin typeface="B Homa" panose="00000400000000000000" pitchFamily="2" charset="-78"/>
                  <a:cs typeface="B Homa" panose="00000400000000000000" pitchFamily="2" charset="-78"/>
                </a:rPr>
                <a:t>شرکت پارتانا</a:t>
              </a:r>
              <a:r>
                <a:rPr lang="fa-IR" dirty="0"/>
                <a:t> </a:t>
              </a:r>
              <a:endParaRPr lang="en-US" dirty="0"/>
            </a:p>
          </p:txBody>
        </p:sp>
      </p:grpSp>
      <p:pic>
        <p:nvPicPr>
          <p:cNvPr id="42" name="Picture 6" descr="http://www.karseek.com/images/logo/sanati_esfahan_un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2857" y="1472853"/>
            <a:ext cx="1177655" cy="1217576"/>
          </a:xfrm>
          <a:prstGeom prst="rect">
            <a:avLst/>
          </a:prstGeom>
          <a:noFill/>
        </p:spPr>
      </p:pic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08" y="1309073"/>
            <a:ext cx="1545136" cy="15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Ø´Ø±Ú©Øª abo wind logo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9932" r="8867" b="19932"/>
          <a:stretch/>
        </p:blipFill>
        <p:spPr bwMode="auto">
          <a:xfrm>
            <a:off x="1803132" y="1472853"/>
            <a:ext cx="1783254" cy="9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â«Ø´Ø±Ú©Øª Ø³Ø±ÙÚ© Ø¢Ø°Ø± logoâ¬â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70" y="3224045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irmmco.com/images/logo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41" y="3328557"/>
            <a:ext cx="2667000" cy="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6"/>
          <p:cNvSpPr txBox="1">
            <a:spLocks/>
          </p:cNvSpPr>
          <p:nvPr/>
        </p:nvSpPr>
        <p:spPr>
          <a:xfrm>
            <a:off x="1524000" y="312212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305707" y="5222816"/>
          <a:ext cx="1000944" cy="100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12" imgW="636104" imgH="636814" progId="CorelDraw.Graphic.17">
                  <p:embed/>
                </p:oleObj>
              </mc:Choice>
              <mc:Fallback>
                <p:oleObj name="CorelDRAW" r:id="rId12" imgW="636104" imgH="636814" progId="CorelDraw.Graphic.1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5707" y="5222816"/>
                        <a:ext cx="1000944" cy="1000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81396" y="5376774"/>
          <a:ext cx="1090021" cy="81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14" imgW="665708" imgH="497205" progId="CorelDraw.Graphic.17">
                  <p:embed/>
                </p:oleObj>
              </mc:Choice>
              <mc:Fallback>
                <p:oleObj name="CorelDRAW" r:id="rId14" imgW="665708" imgH="497205" progId="CorelDraw.Graphic.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81396" y="5376774"/>
                        <a:ext cx="1090021" cy="81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04802" y="5009722"/>
          <a:ext cx="1476642" cy="118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orelDRAW" r:id="rId16" imgW="675005" imgH="539088" progId="CorelDraw.Graphic.17">
                  <p:embed/>
                </p:oleObj>
              </mc:Choice>
              <mc:Fallback>
                <p:oleObj name="CorelDRAW" r:id="rId16" imgW="675005" imgH="539088" progId="CorelDraw.Graphic.1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04802" y="5009722"/>
                        <a:ext cx="1476642" cy="1181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494252" y="3224044"/>
          <a:ext cx="1487192" cy="148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18" imgW="625095" imgH="625548" progId="CorelDraw.Graphic.17">
                  <p:embed/>
                </p:oleObj>
              </mc:Choice>
              <mc:Fallback>
                <p:oleObj name="CorelDRAW" r:id="rId18" imgW="625095" imgH="625548" progId="CorelDraw.Graphic.17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494252" y="3224044"/>
                        <a:ext cx="1487192" cy="1487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8460" y="5190092"/>
            <a:ext cx="1256072" cy="111526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62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25EF8-E91E-417B-86B5-E4B1AA345E57}" type="slidenum">
              <a:rPr lang="en-US" smtClean="0"/>
              <a:t>9</a:t>
            </a:fld>
            <a:endParaRPr lang="en-US"/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1524000" y="312212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rt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a-IR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سوابق کاری شرکت </a:t>
            </a:r>
            <a:r>
              <a:rPr lang="en-US" sz="3600" b="1" dirty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solidFill>
                  <a:srgbClr val="852D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MRT_Decorative Bold" panose="00000400000000000000" pitchFamily="2" charset="-78"/>
              </a:rPr>
              <a:t>ngi</a:t>
            </a:r>
          </a:p>
        </p:txBody>
      </p:sp>
      <p:pic>
        <p:nvPicPr>
          <p:cNvPr id="19" name="Picture 18" descr="همکار معدن آسیا – ابر پوسته ریکاو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42" y="1243293"/>
            <a:ext cx="2086825" cy="26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95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2  Baran</vt:lpstr>
      <vt:lpstr>Adobe Caslon Pro Bold</vt:lpstr>
      <vt:lpstr>Arial</vt:lpstr>
      <vt:lpstr>B Homa</vt:lpstr>
      <vt:lpstr>B Nazanin Outline</vt:lpstr>
      <vt:lpstr>B Titr</vt:lpstr>
      <vt:lpstr>B Yekan</vt:lpstr>
      <vt:lpstr>Calibri</vt:lpstr>
      <vt:lpstr>Calibri Light</vt:lpstr>
      <vt:lpstr>等线</vt:lpstr>
      <vt:lpstr>IranNastaliq</vt:lpstr>
      <vt:lpstr>Maiandra GD</vt:lpstr>
      <vt:lpstr>MRT_Decorative Bold</vt:lpstr>
      <vt:lpstr>Times New Roman</vt:lpstr>
      <vt:lpstr>Office Theme</vt:lpstr>
      <vt:lpstr>CorelDRAW</vt:lpstr>
      <vt:lpstr>سوابق کاری شرکت ngi</vt:lpstr>
      <vt:lpstr>سوابق کاری شرکت ngi</vt:lpstr>
      <vt:lpstr>سوابق کاری شرکت ngi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سوابق کاری شرکت ngi</dc:title>
  <dc:creator>Navid Saghri</dc:creator>
  <cp:lastModifiedBy>Navid Saghri</cp:lastModifiedBy>
  <cp:revision>1</cp:revision>
  <dcterms:created xsi:type="dcterms:W3CDTF">2020-11-30T14:50:27Z</dcterms:created>
  <dcterms:modified xsi:type="dcterms:W3CDTF">2020-11-30T14:52:07Z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12972BF0-7B60-4CD2-8C49-29003AD3A3F3</vt:lpwstr>
  </property>
  <property fmtid="{D5CDD505-2E9C-101B-9397-08002B2CF9AE}" pid="3" name="ArticulatePath">
    <vt:lpwstr>Presentation1</vt:lpwstr>
  </property>
</Properties>
</file>